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6" r:id="rId4"/>
    <p:sldId id="291" r:id="rId5"/>
    <p:sldId id="292" r:id="rId6"/>
    <p:sldId id="277" r:id="rId7"/>
    <p:sldId id="278" r:id="rId8"/>
    <p:sldId id="283" r:id="rId9"/>
    <p:sldId id="269" r:id="rId10"/>
    <p:sldId id="270" r:id="rId11"/>
    <p:sldId id="279" r:id="rId12"/>
    <p:sldId id="280" r:id="rId13"/>
    <p:sldId id="281" r:id="rId14"/>
    <p:sldId id="282" r:id="rId15"/>
    <p:sldId id="348" r:id="rId16"/>
    <p:sldId id="349" r:id="rId17"/>
    <p:sldId id="284" r:id="rId18"/>
    <p:sldId id="285" r:id="rId19"/>
    <p:sldId id="286" r:id="rId20"/>
    <p:sldId id="347" r:id="rId21"/>
    <p:sldId id="34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0A8E-0CD6-48AB-AA8E-325D35E21CA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11-5AC2-4C21-B0E0-004AB9FAD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0A8E-0CD6-48AB-AA8E-325D35E21CA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11-5AC2-4C21-B0E0-004AB9FAD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0A8E-0CD6-48AB-AA8E-325D35E21CA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11-5AC2-4C21-B0E0-004AB9FAD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0A8E-0CD6-48AB-AA8E-325D35E21CA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11-5AC2-4C21-B0E0-004AB9FAD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0A8E-0CD6-48AB-AA8E-325D35E21CA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11-5AC2-4C21-B0E0-004AB9FAD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0A8E-0CD6-48AB-AA8E-325D35E21CA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11-5AC2-4C21-B0E0-004AB9FAD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0A8E-0CD6-48AB-AA8E-325D35E21CA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11-5AC2-4C21-B0E0-004AB9FAD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0A8E-0CD6-48AB-AA8E-325D35E21CA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11-5AC2-4C21-B0E0-004AB9FAD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0A8E-0CD6-48AB-AA8E-325D35E21CA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11-5AC2-4C21-B0E0-004AB9FAD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0A8E-0CD6-48AB-AA8E-325D35E21CA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11-5AC2-4C21-B0E0-004AB9FAD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0A8E-0CD6-48AB-AA8E-325D35E21CA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11-5AC2-4C21-B0E0-004AB9FAD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40A8E-0CD6-48AB-AA8E-325D35E21CA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CCA11-5AC2-4C21-B0E0-004AB9FAD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91880" y="5301208"/>
            <a:ext cx="2304256" cy="576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135" y="4713569"/>
            <a:ext cx="6400800" cy="12357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Специально для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нАйТи ответ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79055"/>
            <a:ext cx="8352928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Управленческие инструменты</a:t>
            </a:r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(отслеживание состояния людей)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Школа менеджеров Стратоплан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548680"/>
            <a:ext cx="428625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724128" y="620688"/>
            <a:ext cx="3456384" cy="7232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050" b="1" dirty="0" smtClean="0"/>
          </a:p>
          <a:p>
            <a:r>
              <a:rPr lang="en-US" b="1" dirty="0" smtClean="0"/>
              <a:t> </a:t>
            </a:r>
            <a:r>
              <a:rPr lang="en-US" sz="2000" b="1" dirty="0" smtClean="0"/>
              <a:t> @</a:t>
            </a:r>
            <a:r>
              <a:rPr lang="en-US" sz="2000" b="1" dirty="0" err="1" smtClean="0"/>
              <a:t>stratoplan</a:t>
            </a:r>
            <a:endParaRPr lang="ru-RU" sz="2000" b="1" dirty="0" smtClean="0"/>
          </a:p>
          <a:p>
            <a:endParaRPr lang="en-US" sz="105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Представьте, что у вас есть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$10,000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Распределите их по 7 мотивационным факторам</a:t>
            </a:r>
          </a:p>
          <a:p>
            <a:pPr marL="914400" lvl="1" indent="-514350"/>
            <a:r>
              <a:rPr lang="en-US" dirty="0" smtClean="0">
                <a:solidFill>
                  <a:schemeClr val="bg1"/>
                </a:solidFill>
              </a:rPr>
              <a:t>$3,000</a:t>
            </a:r>
          </a:p>
          <a:p>
            <a:pPr marL="914400" lvl="1" indent="-514350"/>
            <a:r>
              <a:rPr lang="en-US" dirty="0" smtClean="0">
                <a:solidFill>
                  <a:schemeClr val="bg1"/>
                </a:solidFill>
              </a:rPr>
              <a:t>$2,000, $2,000</a:t>
            </a:r>
          </a:p>
          <a:p>
            <a:pPr marL="914400" lvl="1" indent="-514350"/>
            <a:r>
              <a:rPr lang="en-US" dirty="0" smtClean="0">
                <a:solidFill>
                  <a:schemeClr val="bg1"/>
                </a:solidFill>
              </a:rPr>
              <a:t>$1,000, $1,000</a:t>
            </a:r>
          </a:p>
          <a:p>
            <a:pPr marL="914400" lvl="1" indent="-514350"/>
            <a:r>
              <a:rPr lang="en-US" dirty="0" smtClean="0">
                <a:solidFill>
                  <a:schemeClr val="bg1"/>
                </a:solidFill>
              </a:rPr>
              <a:t>$500, $500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Напротив отмеченных факторов поставьте:</a:t>
            </a:r>
            <a:endParaRPr lang="en-US" dirty="0" smtClean="0">
              <a:solidFill>
                <a:schemeClr val="bg1"/>
              </a:solidFill>
            </a:endParaRPr>
          </a:p>
          <a:p>
            <a:pPr marL="914400" lvl="1" indent="-514350"/>
            <a:r>
              <a:rPr lang="en-US" dirty="0" smtClean="0">
                <a:solidFill>
                  <a:schemeClr val="bg1"/>
                </a:solidFill>
              </a:rPr>
              <a:t>2 – </a:t>
            </a:r>
            <a:r>
              <a:rPr lang="ru-RU" dirty="0" smtClean="0">
                <a:solidFill>
                  <a:schemeClr val="bg1"/>
                </a:solidFill>
              </a:rPr>
              <a:t>могу достичь на текущем месте</a:t>
            </a:r>
          </a:p>
          <a:p>
            <a:pPr marL="914400" lvl="1" indent="-514350"/>
            <a:r>
              <a:rPr lang="ru-RU" dirty="0" smtClean="0">
                <a:solidFill>
                  <a:schemeClr val="bg1"/>
                </a:solidFill>
              </a:rPr>
              <a:t>1 – возможно, могу достичь на текущем месте</a:t>
            </a:r>
          </a:p>
          <a:p>
            <a:pPr marL="914400" lvl="1" indent="-514350"/>
            <a:r>
              <a:rPr lang="ru-RU" dirty="0" smtClean="0">
                <a:solidFill>
                  <a:schemeClr val="bg1"/>
                </a:solidFill>
              </a:rPr>
              <a:t>0 – не могу достич на текущем месте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Умножьте деньги на множитель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Все сложите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/>
          </p:cNvSpPr>
          <p:nvPr/>
        </p:nvSpPr>
        <p:spPr>
          <a:xfrm>
            <a:off x="323528" y="1654033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ACHIEVEMENTS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23528" y="2662145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323528" y="3653334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FREEDOM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23528" y="4678369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323528" y="5669558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716016" y="1654033"/>
            <a:ext cx="4040188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716016" y="2662145"/>
            <a:ext cx="4040188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716016" y="3653334"/>
            <a:ext cx="4040188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4716016" y="4678369"/>
            <a:ext cx="4040188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4716016" y="5669558"/>
            <a:ext cx="4040188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/>
          </p:cNvSpPr>
          <p:nvPr/>
        </p:nvSpPr>
        <p:spPr>
          <a:xfrm>
            <a:off x="323528" y="1654033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ACHIEVEMENTS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23528" y="2662145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323528" y="3653334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FREEDOM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23528" y="4678369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323528" y="5669558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716016" y="1654033"/>
            <a:ext cx="4040188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716016" y="2662145"/>
            <a:ext cx="4040188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716016" y="3653334"/>
            <a:ext cx="4040188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4716016" y="4678369"/>
            <a:ext cx="360040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4716016" y="5669558"/>
            <a:ext cx="360040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пример...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/>
          </p:cNvSpPr>
          <p:nvPr/>
        </p:nvSpPr>
        <p:spPr>
          <a:xfrm>
            <a:off x="323528" y="1654033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ACHIEVEMENTS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23528" y="2662145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323528" y="3653334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FREEDOM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23528" y="4678369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323528" y="5669558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716016" y="1654033"/>
            <a:ext cx="504056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716016" y="2662145"/>
            <a:ext cx="792088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716016" y="3653334"/>
            <a:ext cx="504056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4716016" y="4678369"/>
            <a:ext cx="4040188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4716016" y="5669558"/>
            <a:ext cx="4040188" cy="6397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Другой пример...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обсуждения целей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Чего ты хочешь?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Зачем? (Почему для тебя это ценно</a:t>
            </a:r>
            <a:r>
              <a:rPr lang="ru-RU" dirty="0" smtClean="0">
                <a:solidFill>
                  <a:schemeClr val="bg1"/>
                </a:solidFill>
              </a:rPr>
              <a:t>?)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31840" y="1556792"/>
            <a:ext cx="2808312" cy="2736304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/>
              <a:t>T</a:t>
            </a:r>
            <a:endParaRPr lang="ru-RU" sz="11500" dirty="0"/>
          </a:p>
        </p:txBody>
      </p:sp>
      <p:sp>
        <p:nvSpPr>
          <p:cNvPr id="3" name="Oval 2"/>
          <p:cNvSpPr/>
          <p:nvPr/>
        </p:nvSpPr>
        <p:spPr>
          <a:xfrm>
            <a:off x="4427984" y="3429000"/>
            <a:ext cx="2808312" cy="2736304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/>
              <a:t>O</a:t>
            </a:r>
            <a:endParaRPr lang="ru-RU" sz="11500" dirty="0"/>
          </a:p>
        </p:txBody>
      </p:sp>
      <p:sp>
        <p:nvSpPr>
          <p:cNvPr id="4" name="Oval 3"/>
          <p:cNvSpPr/>
          <p:nvPr/>
        </p:nvSpPr>
        <p:spPr>
          <a:xfrm>
            <a:off x="1979712" y="3429000"/>
            <a:ext cx="2808312" cy="273630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/>
              <a:t>P</a:t>
            </a:r>
            <a:endParaRPr lang="ru-RU" sz="115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980728"/>
            <a:ext cx="13596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talent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таланты,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навыки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699029"/>
            <a:ext cx="14750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passion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желание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3122965"/>
            <a:ext cx="23026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organization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компания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48680"/>
            <a:ext cx="550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«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672128" y="1628800"/>
            <a:ext cx="924664" cy="1800200"/>
          </a:xfrm>
          <a:prstGeom prst="curved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flipV="1">
            <a:off x="1691680" y="1556792"/>
            <a:ext cx="924664" cy="1800200"/>
          </a:xfrm>
          <a:prstGeom prst="curvedLef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обсуждения целей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Чего ты хочешь?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Зачем? (Почему для тебя это ценно?)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(В случае противоречащих друг другу хотелок) От чего ты готов отказаться?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Что ты сделаешь ЗАВТРА?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 поймешь, что ты этого достиг?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Состояние людей надо отслеживать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ru-RU" dirty="0" smtClean="0">
                <a:solidFill>
                  <a:schemeClr val="bg1"/>
                </a:solidFill>
              </a:rPr>
              <a:t>Матрица «Интерес-Компетентность»</a:t>
            </a:r>
          </a:p>
          <a:p>
            <a:pPr marL="514350" indent="-514350"/>
            <a:r>
              <a:rPr lang="ru-RU" dirty="0" smtClean="0">
                <a:solidFill>
                  <a:schemeClr val="bg1"/>
                </a:solidFill>
              </a:rPr>
              <a:t>Не надо всех тянуть за уши – люди разные</a:t>
            </a:r>
          </a:p>
          <a:p>
            <a:pPr marL="514350" indent="-514350"/>
            <a:r>
              <a:rPr lang="ru-RU" dirty="0" smtClean="0">
                <a:solidFill>
                  <a:schemeClr val="bg1"/>
                </a:solidFill>
              </a:rPr>
              <a:t>5 вопросов для прояснения целей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Доп.материалы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Прояснение состояния</a:t>
            </a:r>
          </a:p>
          <a:p>
            <a:pPr lvl="1"/>
            <a:r>
              <a:rPr lang="en-US" u="sng" dirty="0">
                <a:solidFill>
                  <a:schemeClr val="bg1"/>
                </a:solidFill>
              </a:rPr>
              <a:t>http://habrahabr.ru/company/stratoplan/blog/201242/</a:t>
            </a:r>
            <a:endParaRPr lang="ru-RU" u="sng" dirty="0" smtClean="0">
              <a:solidFill>
                <a:schemeClr val="bg1"/>
              </a:solidFill>
            </a:endParaRP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http</a:t>
            </a:r>
            <a:r>
              <a:rPr lang="en-US" u="sng" dirty="0">
                <a:solidFill>
                  <a:schemeClr val="bg1"/>
                </a:solidFill>
              </a:rPr>
              <a:t>://habrahabr.ru/company/stratoplan/blog/203174/</a:t>
            </a:r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Донесение ОС</a:t>
            </a:r>
          </a:p>
          <a:p>
            <a:pPr lvl="1"/>
            <a:r>
              <a:rPr lang="en-US" u="sng" dirty="0">
                <a:solidFill>
                  <a:schemeClr val="bg1"/>
                </a:solidFill>
              </a:rPr>
              <a:t>http://habrahabr.ru/company/stratoplan/blog/210170</a:t>
            </a:r>
            <a:r>
              <a:rPr lang="en-US" u="sng" dirty="0" smtClean="0">
                <a:solidFill>
                  <a:schemeClr val="bg1"/>
                </a:solidFill>
              </a:rPr>
              <a:t>/</a:t>
            </a:r>
            <a:endParaRPr lang="ru-RU" u="sng" dirty="0" smtClean="0">
              <a:solidFill>
                <a:schemeClr val="bg1"/>
              </a:solidFill>
            </a:endParaRPr>
          </a:p>
          <a:p>
            <a:pPr lvl="1"/>
            <a:r>
              <a:rPr lang="en-US" u="sng" dirty="0">
                <a:solidFill>
                  <a:schemeClr val="bg1"/>
                </a:solidFill>
              </a:rPr>
              <a:t>http://habrahabr.ru/company/stratoplan/blog/211106/</a:t>
            </a:r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Письмо про встречи 1:1</a:t>
            </a:r>
          </a:p>
          <a:p>
            <a:pPr lvl="1"/>
            <a:r>
              <a:rPr lang="en-US" u="sng" dirty="0">
                <a:solidFill>
                  <a:schemeClr val="bg1"/>
                </a:solidFill>
              </a:rPr>
              <a:t>http://</a:t>
            </a:r>
            <a:r>
              <a:rPr lang="en-US" u="sng">
                <a:solidFill>
                  <a:schemeClr val="bg1"/>
                </a:solidFill>
              </a:rPr>
              <a:t>habrahabr.ru/company/stratoplan/blog/230495</a:t>
            </a:r>
            <a:r>
              <a:rPr lang="en-US" u="sng" smtClean="0">
                <a:solidFill>
                  <a:schemeClr val="bg1"/>
                </a:solidFill>
              </a:rPr>
              <a:t>/</a:t>
            </a:r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Интеллект карта «Формула работы с людьми»</a:t>
            </a:r>
          </a:p>
          <a:p>
            <a:pPr lvl="1"/>
            <a:r>
              <a:rPr lang="en-US" u="sng" dirty="0">
                <a:solidFill>
                  <a:schemeClr val="bg1"/>
                </a:solidFill>
              </a:rPr>
              <a:t>http://habrahabr.ru/company/stratoplan/blog/214171/</a:t>
            </a:r>
            <a:endParaRPr lang="ru-RU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Что делать дальше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/>
            <a:r>
              <a:rPr lang="ru-RU" dirty="0" smtClean="0">
                <a:solidFill>
                  <a:schemeClr val="bg1"/>
                </a:solidFill>
              </a:rPr>
              <a:t>Назначьте встречи 1:1 с сотрудниками, чье состояние вас волнует (СЕГОДНЯ)</a:t>
            </a:r>
          </a:p>
          <a:p>
            <a:pPr marL="514350" indent="-514350"/>
            <a:r>
              <a:rPr lang="ru-RU" dirty="0" smtClean="0">
                <a:solidFill>
                  <a:schemeClr val="bg1"/>
                </a:solidFill>
              </a:rPr>
              <a:t>Посмотрите необходимые дополнительные материалы</a:t>
            </a:r>
          </a:p>
          <a:p>
            <a:pPr marL="514350" indent="-514350"/>
            <a:r>
              <a:rPr lang="ru-RU" dirty="0" smtClean="0">
                <a:solidFill>
                  <a:schemeClr val="bg1"/>
                </a:solidFill>
              </a:rPr>
              <a:t>Подготовьтесь к разговору</a:t>
            </a:r>
          </a:p>
          <a:p>
            <a:pPr marL="514350" indent="-514350"/>
            <a:r>
              <a:rPr lang="ru-RU" dirty="0" smtClean="0">
                <a:solidFill>
                  <a:schemeClr val="bg1"/>
                </a:solidFill>
              </a:rPr>
              <a:t>Проведите встречу 1:1</a:t>
            </a:r>
          </a:p>
          <a:p>
            <a:pPr marL="514350" indent="-514350"/>
            <a:r>
              <a:rPr lang="ru-RU" dirty="0" smtClean="0">
                <a:solidFill>
                  <a:schemeClr val="bg1"/>
                </a:solidFill>
              </a:rPr>
              <a:t>Как можно быстрее выполните свои договоренности</a:t>
            </a:r>
          </a:p>
          <a:p>
            <a:pPr marL="514350" indent="-514350"/>
            <a:r>
              <a:rPr lang="ru-RU" dirty="0" smtClean="0">
                <a:solidFill>
                  <a:schemeClr val="bg1"/>
                </a:solidFill>
              </a:rPr>
              <a:t>Расскажите всем про эти инструменты </a:t>
            </a:r>
            <a:r>
              <a:rPr lang="ru-RU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2m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ounded Rectangular Callout 6"/>
          <p:cNvSpPr/>
          <p:nvPr/>
        </p:nvSpPr>
        <p:spPr>
          <a:xfrm>
            <a:off x="755576" y="332656"/>
            <a:ext cx="3456384" cy="1368152"/>
          </a:xfrm>
          <a:prstGeom prst="wedgeRoundRectCallout">
            <a:avLst>
              <a:gd name="adj1" fmla="val 36011"/>
              <a:gd name="adj2" fmla="val 78567"/>
              <a:gd name="adj3" fmla="val 16667"/>
            </a:avLst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55576" y="332656"/>
            <a:ext cx="3456384" cy="1368152"/>
          </a:xfrm>
          <a:prstGeom prst="wedgeRoundRectCallout">
            <a:avLst>
              <a:gd name="adj1" fmla="val 84852"/>
              <a:gd name="adj2" fmla="val -7547"/>
              <a:gd name="adj3" fmla="val 16667"/>
            </a:avLst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Школа менеджеров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СТРАТОПЛАН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020272" y="1340768"/>
            <a:ext cx="1872208" cy="1368152"/>
          </a:xfrm>
          <a:prstGeom prst="wedgeRoundRectCallout">
            <a:avLst>
              <a:gd name="adj1" fmla="val 9693"/>
              <a:gd name="adj2" fmla="val 30368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Киев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Luxoft</a:t>
            </a:r>
            <a:r>
              <a:rPr lang="ru-RU" sz="1600" dirty="0" smtClean="0">
                <a:solidFill>
                  <a:schemeClr val="tx1"/>
                </a:solidFill>
              </a:rPr>
              <a:t>, Яндекс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</a:rPr>
              <a:t>pankratov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83568" y="2420888"/>
            <a:ext cx="1872208" cy="1368152"/>
          </a:xfrm>
          <a:prstGeom prst="wedgeRoundRectCallout">
            <a:avLst>
              <a:gd name="adj1" fmla="val 9693"/>
              <a:gd name="adj2" fmla="val 30368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Санкт-Петербург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SUN, Intel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</a:rPr>
              <a:t>HappyPM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83568" y="2420888"/>
            <a:ext cx="1872208" cy="1368152"/>
          </a:xfrm>
          <a:prstGeom prst="wedgeRoundRectCallout">
            <a:avLst>
              <a:gd name="adj1" fmla="val 9693"/>
              <a:gd name="adj2" fmla="val 30368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Александр Орлов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020272" y="1340768"/>
            <a:ext cx="1872208" cy="1368152"/>
          </a:xfrm>
          <a:prstGeom prst="wedgeRoundRectCallout">
            <a:avLst>
              <a:gd name="adj1" fmla="val -20833"/>
              <a:gd name="adj2" fmla="val 3743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Слава </a:t>
            </a:r>
            <a:r>
              <a:rPr lang="ru-RU" sz="2400" dirty="0" smtClean="0">
                <a:solidFill>
                  <a:schemeClr val="tx1"/>
                </a:solidFill>
              </a:rPr>
              <a:t>Панкратов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19872" y="4653136"/>
            <a:ext cx="5976664" cy="19442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facebook.com/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stratoplan.Ru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twitter.com/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stratoplan</a:t>
            </a:r>
            <a:endParaRPr lang="ru-RU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BLOG.stratoplan.ru</a:t>
            </a:r>
            <a:endParaRPr lang="ru-RU" sz="24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09462 0.1627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11007 0.17338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2" grpId="1" animBg="1"/>
      <p:bldP spid="11" grpId="0" animBg="1"/>
      <p:bldP spid="11" grpId="1" animBg="1"/>
      <p:bldP spid="5" grpId="0" animBg="1"/>
      <p:bldP spid="6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еще можно сделать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3744416" cy="20882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Психотип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Проф.ориентация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Эссе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654">
            <a:off x="4420311" y="2170694"/>
            <a:ext cx="4332666" cy="223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1720" y="5445224"/>
            <a:ext cx="5112568" cy="576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/>
              <a:t>www.stratoplan.ru/cap</a:t>
            </a:r>
            <a:endParaRPr lang="ru-RU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98232" y="5445224"/>
            <a:ext cx="3384376" cy="576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Школа менеджеров Стратоплан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548680"/>
            <a:ext cx="428625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27584" y="3735357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https://www.facebook.com/Stratoplan.Ru</a:t>
            </a:r>
          </a:p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http://habrahabr.ru/company/stratoplan</a:t>
            </a:r>
          </a:p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https://twitter.com/stratoplan</a:t>
            </a:r>
            <a:endParaRPr lang="ru-RU" sz="2800" b="1" u="sng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/>
            </a:r>
            <a:br>
              <a:rPr lang="en-US" sz="2800" b="1" u="sng" dirty="0" smtClean="0">
                <a:solidFill>
                  <a:schemeClr val="bg1"/>
                </a:solidFill>
              </a:rPr>
            </a:br>
            <a:r>
              <a:rPr lang="en-US" sz="2800" b="1" u="sng" dirty="0" smtClean="0">
                <a:solidFill>
                  <a:schemeClr val="bg1"/>
                </a:solidFill>
              </a:rPr>
              <a:t>orlov@stratoplan.ru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620688"/>
            <a:ext cx="3456384" cy="7232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050" b="1" dirty="0" smtClean="0"/>
          </a:p>
          <a:p>
            <a:r>
              <a:rPr lang="en-US" b="1" dirty="0" smtClean="0"/>
              <a:t> </a:t>
            </a:r>
            <a:r>
              <a:rPr lang="en-US" sz="2000" b="1" dirty="0" smtClean="0"/>
              <a:t> @</a:t>
            </a:r>
            <a:r>
              <a:rPr lang="en-US" sz="2000" b="1" dirty="0" err="1" smtClean="0"/>
              <a:t>stratoplan</a:t>
            </a:r>
            <a:endParaRPr lang="ru-RU" sz="2000" b="1" dirty="0" smtClean="0"/>
          </a:p>
          <a:p>
            <a:endParaRPr lang="en-US" sz="105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Начнем с вопросов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Вспомните команду, в которой вам нравилось работать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Вспомните команду, в которой вам НЕ нравилось работать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Ваша вовлеченность в работу сейчас: от 1 до 10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С чей мотивацией вы хотели бы разобраться в ближайший месяц?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декабре 2014...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3744416" cy="20882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Психотип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Проф.ориентация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Эссе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77">
            <a:off x="4404644" y="2426922"/>
            <a:ext cx="7714334" cy="420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 находятся в НЕ ресурсном состоянии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68995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85698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какой уровень мотивации сотрудников вы рассчитываете...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2924944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...при планировании проекта?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l.mehrad-co.com/src/Gallery/PritablePhoto/Photo/Chess/Chess-02-www.mehrad-co.com(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78771"/>
            <a:ext cx="10405156" cy="6936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разберем 3 инструмента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Прояснить состояние человека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Понять, надо ли что-то делать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Обсудить рабочие цели, не прикидываясь психологом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images.huffingtonpost.com/2013-11-06-tonyrobb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2835">
            <a:off x="5432033" y="1884034"/>
            <a:ext cx="2914650" cy="29146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0329711"/>
              </p:ext>
            </p:extLst>
          </p:nvPr>
        </p:nvGraphicFramePr>
        <p:xfrm>
          <a:off x="2267744" y="980728"/>
          <a:ext cx="5856288" cy="4119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144"/>
                <a:gridCol w="2928144"/>
              </a:tblGrid>
              <a:tr h="205978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78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653506" y="5546378"/>
            <a:ext cx="511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</a:rPr>
              <a:t>ИНТЕРЕС</a:t>
            </a:r>
            <a:endParaRPr lang="ru-RU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 rot="-5400000">
            <a:off x="-1277937" y="2708721"/>
            <a:ext cx="5113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</a:rPr>
              <a:t>КОМПЕТЕНТНОСТЬ</a:t>
            </a:r>
            <a:endParaRPr lang="ru-RU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013869" y="518760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низкий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038056" y="5187603"/>
            <a:ext cx="1428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высокий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 rot="-5400000">
            <a:off x="1162050" y="3726309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низкая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rot="-5400000">
            <a:off x="1162050" y="1854647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высокая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Стрелка вверх 1"/>
          <p:cNvSpPr/>
          <p:nvPr/>
        </p:nvSpPr>
        <p:spPr>
          <a:xfrm>
            <a:off x="6613599" y="2788833"/>
            <a:ext cx="288032" cy="4429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18"/>
          <p:cNvSpPr/>
          <p:nvPr/>
        </p:nvSpPr>
        <p:spPr>
          <a:xfrm rot="10800000">
            <a:off x="3589263" y="2872010"/>
            <a:ext cx="288032" cy="4429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19"/>
          <p:cNvSpPr/>
          <p:nvPr/>
        </p:nvSpPr>
        <p:spPr>
          <a:xfrm rot="16200000">
            <a:off x="5034855" y="1780695"/>
            <a:ext cx="288032" cy="4429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 descr="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64502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70080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0080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 descr="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471" y="3522786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411</Words>
  <Application>Microsoft Office PowerPoint</Application>
  <PresentationFormat>On-screen Show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Управленческие инструменты (отслеживание состояния людей)</vt:lpstr>
      <vt:lpstr>Slide 2</vt:lpstr>
      <vt:lpstr>Начнем с вопросов</vt:lpstr>
      <vt:lpstr>В декабре 2014...</vt:lpstr>
      <vt:lpstr>60% людей находятся в НЕ ресурсном состоянии</vt:lpstr>
      <vt:lpstr>На какой уровень мотивации сотрудников вы рассчитываете...</vt:lpstr>
      <vt:lpstr>Slide 7</vt:lpstr>
      <vt:lpstr>Мы разберем 3 инструмента</vt:lpstr>
      <vt:lpstr>Slide 9</vt:lpstr>
      <vt:lpstr>Представьте, что у вас есть $10,000</vt:lpstr>
      <vt:lpstr>Slide 11</vt:lpstr>
      <vt:lpstr>Один пример...</vt:lpstr>
      <vt:lpstr>Другой пример...</vt:lpstr>
      <vt:lpstr>Вопросы для обсуждения целей</vt:lpstr>
      <vt:lpstr>Slide 15</vt:lpstr>
      <vt:lpstr>Вопросы для обсуждения целей</vt:lpstr>
      <vt:lpstr>Состояние людей надо отслеживать</vt:lpstr>
      <vt:lpstr>Доп.материалы</vt:lpstr>
      <vt:lpstr>Что делать дальше</vt:lpstr>
      <vt:lpstr>Что еще можно сделать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Slava</dc:creator>
  <cp:lastModifiedBy>amorlov</cp:lastModifiedBy>
  <cp:revision>233</cp:revision>
  <dcterms:created xsi:type="dcterms:W3CDTF">2014-02-19T13:05:14Z</dcterms:created>
  <dcterms:modified xsi:type="dcterms:W3CDTF">2015-05-29T04:15:07Z</dcterms:modified>
</cp:coreProperties>
</file>