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8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261A9-7356-4868-8252-8C37DC6A7E5C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BA2EE-5CAD-444F-947E-032E95C8E4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BA2EE-5CAD-444F-947E-032E95C8E4F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1D09-EE35-49DE-AC6D-1AD77BA3EA72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0F15-C24B-419F-8EC5-5DF2CBABF7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1D09-EE35-49DE-AC6D-1AD77BA3EA72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0F15-C24B-419F-8EC5-5DF2CBABF7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1D09-EE35-49DE-AC6D-1AD77BA3EA72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0F15-C24B-419F-8EC5-5DF2CBABF7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1D09-EE35-49DE-AC6D-1AD77BA3EA72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0F15-C24B-419F-8EC5-5DF2CBABF7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1D09-EE35-49DE-AC6D-1AD77BA3EA72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0F15-C24B-419F-8EC5-5DF2CBABF7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1D09-EE35-49DE-AC6D-1AD77BA3EA72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0F15-C24B-419F-8EC5-5DF2CBABF7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1D09-EE35-49DE-AC6D-1AD77BA3EA72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0F15-C24B-419F-8EC5-5DF2CBABF7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1D09-EE35-49DE-AC6D-1AD77BA3EA72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0F15-C24B-419F-8EC5-5DF2CBABF7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1D09-EE35-49DE-AC6D-1AD77BA3EA72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0F15-C24B-419F-8EC5-5DF2CBABF7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1D09-EE35-49DE-AC6D-1AD77BA3EA72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0F15-C24B-419F-8EC5-5DF2CBABF7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1D09-EE35-49DE-AC6D-1AD77BA3EA72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80F15-C24B-419F-8EC5-5DF2CBABF7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79000">
              <a:schemeClr val="accent4">
                <a:lumMod val="50000"/>
              </a:schemeClr>
            </a:gs>
            <a:gs pos="100000">
              <a:srgbClr val="7030A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91D09-EE35-49DE-AC6D-1AD77BA3EA72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80F15-C24B-419F-8EC5-5DF2CBABF7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2060848"/>
            <a:ext cx="9144000" cy="201622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0" dist="152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71" name="Picture 7" descr="C:\XTreme\MY\SaintPerl 4\danc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5856" y="2204864"/>
            <a:ext cx="2476500" cy="17335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71600" y="4437112"/>
            <a:ext cx="72324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Практический опыт разработки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27784" y="2274838"/>
            <a:ext cx="38884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YAML/Storable files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Memcache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DBI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MongoDB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KiokuDB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Encrypted cookies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764704"/>
            <a:ext cx="20181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Сессии</a:t>
            </a:r>
            <a:endParaRPr lang="ru-RU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XTreme\MY\SaintPerl 4\1356113237_teddy_bear_toy_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5856" y="1614903"/>
            <a:ext cx="2438400" cy="2438400"/>
          </a:xfrm>
          <a:prstGeom prst="rect">
            <a:avLst/>
          </a:prstGeom>
          <a:noFill/>
        </p:spPr>
      </p:pic>
      <p:pic>
        <p:nvPicPr>
          <p:cNvPr id="24580" name="Picture 4" descr="C:\XTreme\MY\SaintPerl 4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2113" y="3919159"/>
            <a:ext cx="6370167" cy="13820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7646" y="3081154"/>
            <a:ext cx="69107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solidFill>
                  <a:schemeClr val="bg1"/>
                </a:solidFill>
              </a:rPr>
              <a:t>code.google.com/p/</a:t>
            </a:r>
            <a:r>
              <a:rPr lang="de-DE" sz="4000" dirty="0" err="1" smtClean="0">
                <a:solidFill>
                  <a:srgbClr val="FF0000"/>
                </a:solidFill>
              </a:rPr>
              <a:t>t</a:t>
            </a:r>
            <a:r>
              <a:rPr lang="de-DE" sz="4000" dirty="0" err="1" smtClean="0">
                <a:solidFill>
                  <a:schemeClr val="bg1"/>
                </a:solidFill>
              </a:rPr>
              <a:t>aracotcms</a:t>
            </a:r>
            <a:r>
              <a:rPr lang="de-DE" sz="4000" dirty="0" smtClean="0">
                <a:solidFill>
                  <a:schemeClr val="bg1"/>
                </a:solidFill>
              </a:rPr>
              <a:t>/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25603" name="Picture 3" descr="C:\XTreme\MY\SaintPerl 4\1356113585_cursor_drag_han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7208" y="3501008"/>
            <a:ext cx="457200" cy="457200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259632" y="3717032"/>
            <a:ext cx="6588353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764704"/>
            <a:ext cx="61622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2708920"/>
            <a:ext cx="395332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>
                    <a:lumMod val="65000"/>
                  </a:schemeClr>
                </a:solidFill>
              </a:rPr>
              <a:t>Михаил Матвеев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xtreme@rh1.ru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+7 (921) 799 8111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26626" name="Picture 2" descr="C:\XTreme\MY\SaintPerl 4\1356114240_gossip_bird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2368" y="5301208"/>
            <a:ext cx="1173093" cy="64807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83968" y="5301208"/>
            <a:ext cx="21185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@</a:t>
            </a:r>
            <a:r>
              <a:rPr lang="en-US" sz="3200" dirty="0" err="1" smtClean="0">
                <a:solidFill>
                  <a:schemeClr val="bg1"/>
                </a:solidFill>
              </a:rPr>
              <a:t>xtremesp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764704"/>
            <a:ext cx="6493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Web-</a:t>
            </a:r>
            <a:r>
              <a:rPr lang="ru-RU" sz="4800" b="1" dirty="0" smtClean="0">
                <a:solidFill>
                  <a:schemeClr val="bg1"/>
                </a:solidFill>
              </a:rPr>
              <a:t>разработка на </a:t>
            </a:r>
            <a:r>
              <a:rPr lang="en-US" sz="4800" b="1" dirty="0" smtClean="0">
                <a:solidFill>
                  <a:schemeClr val="bg1"/>
                </a:solidFill>
              </a:rPr>
              <a:t>Perl</a:t>
            </a:r>
            <a:endParaRPr lang="ru-RU" sz="48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2708920"/>
            <a:ext cx="368774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Свой велосипед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Catalyst</a:t>
            </a:r>
          </a:p>
          <a:p>
            <a:pPr algn="ctr"/>
            <a:r>
              <a:rPr lang="de-DE" sz="4000" dirty="0" err="1" smtClean="0">
                <a:solidFill>
                  <a:schemeClr val="bg1"/>
                </a:solidFill>
              </a:rPr>
              <a:t>Mojolicious</a:t>
            </a:r>
            <a:endParaRPr lang="de-DE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Dancer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764704"/>
            <a:ext cx="61080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Настройка окружения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3068960"/>
            <a:ext cx="49100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</a:rPr>
              <a:t>cpan</a:t>
            </a:r>
            <a:r>
              <a:rPr lang="en-US" sz="4000" dirty="0" smtClean="0">
                <a:solidFill>
                  <a:schemeClr val="bg1"/>
                </a:solidFill>
              </a:rPr>
              <a:t> Dancer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dancer -a projectname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6021288"/>
            <a:ext cx="5057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Windows: Strawberry Perl</a:t>
            </a:r>
            <a:endParaRPr lang="ru-RU" sz="3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764704"/>
            <a:ext cx="51252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Структура проекта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0663" y="1844824"/>
            <a:ext cx="2891497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u="sng" dirty="0" smtClean="0">
                <a:solidFill>
                  <a:schemeClr val="bg1"/>
                </a:solidFill>
              </a:rPr>
              <a:t>projectname/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 └ </a:t>
            </a:r>
            <a:r>
              <a:rPr lang="en-US" sz="2800" dirty="0" smtClean="0">
                <a:solidFill>
                  <a:schemeClr val="bg1"/>
                </a:solidFill>
              </a:rPr>
              <a:t>bin/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  └ </a:t>
            </a:r>
            <a:r>
              <a:rPr lang="en-US" sz="2800" dirty="0" smtClean="0">
                <a:solidFill>
                  <a:schemeClr val="bg1"/>
                </a:solidFill>
              </a:rPr>
              <a:t>environments/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  └ </a:t>
            </a:r>
            <a:r>
              <a:rPr lang="en-US" sz="2800" dirty="0" smtClean="0">
                <a:solidFill>
                  <a:schemeClr val="bg1"/>
                </a:solidFill>
              </a:rPr>
              <a:t>lib/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  └ </a:t>
            </a:r>
            <a:r>
              <a:rPr lang="en-US" sz="2800" dirty="0" smtClean="0">
                <a:solidFill>
                  <a:schemeClr val="bg1"/>
                </a:solidFill>
              </a:rPr>
              <a:t>public/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  └ </a:t>
            </a:r>
            <a:r>
              <a:rPr lang="en-US" sz="2800" dirty="0" smtClean="0">
                <a:solidFill>
                  <a:schemeClr val="bg1"/>
                </a:solidFill>
              </a:rPr>
              <a:t>t/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  └ </a:t>
            </a:r>
            <a:r>
              <a:rPr lang="de-DE" sz="2800" dirty="0" err="1" smtClean="0">
                <a:solidFill>
                  <a:schemeClr val="bg1"/>
                </a:solidFill>
              </a:rPr>
              <a:t>views</a:t>
            </a:r>
            <a:r>
              <a:rPr lang="de-DE" sz="2800" dirty="0" smtClean="0">
                <a:solidFill>
                  <a:schemeClr val="bg1"/>
                </a:solidFill>
              </a:rPr>
              <a:t>/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└ </a:t>
            </a:r>
            <a:r>
              <a:rPr lang="en-US" sz="2800" dirty="0" smtClean="0">
                <a:solidFill>
                  <a:schemeClr val="bg1"/>
                </a:solidFill>
              </a:rPr>
              <a:t>layouts</a:t>
            </a:r>
            <a:r>
              <a:rPr lang="de-DE" sz="2800" dirty="0" smtClean="0">
                <a:solidFill>
                  <a:schemeClr val="bg1"/>
                </a:solidFill>
              </a:rPr>
              <a:t>/</a:t>
            </a:r>
            <a:endParaRPr lang="de-DE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  └ </a:t>
            </a:r>
            <a:r>
              <a:rPr lang="de-DE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config.yml</a:t>
            </a:r>
            <a:endParaRPr lang="ru-RU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4338" name="Picture 2" descr="C:\XTreme\MY\SaintPerl 4\1356111057_Fold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6607" y="2169239"/>
            <a:ext cx="504056" cy="50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:\XTreme\MY\SaintPerl 4\browser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1844824"/>
            <a:ext cx="7096126" cy="52197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27784" y="764704"/>
            <a:ext cx="40523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Perl is dancing!</a:t>
            </a:r>
            <a:endParaRPr lang="ru-RU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547664" y="2348880"/>
            <a:ext cx="6264696" cy="28083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600981" y="2852936"/>
            <a:ext cx="4131259" cy="1754326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get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C4C4"/>
                </a:solidFill>
                <a:effectLst/>
                <a:latin typeface="Arial Unicode MS" pitchFamily="34" charset="-128"/>
                <a:cs typeface="Arial" pitchFamily="34" charset="0"/>
              </a:rPr>
              <a:t>'/'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2CD86"/>
                </a:solidFill>
                <a:effectLst/>
                <a:latin typeface="Arial Unicode MS" pitchFamily="34" charset="-128"/>
                <a:cs typeface="Arial" pitchFamily="34" charset="0"/>
              </a:rPr>
              <a:t>=&gt;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E66170"/>
                </a:solidFill>
                <a:effectLst/>
                <a:latin typeface="Arial Unicode MS" pitchFamily="34" charset="-128"/>
                <a:cs typeface="Arial" pitchFamily="34" charset="0"/>
              </a:rPr>
              <a:t>sub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B060B0"/>
                </a:solidFill>
                <a:effectLst/>
                <a:latin typeface="Arial Unicode MS" pitchFamily="34" charset="-128"/>
                <a:cs typeface="Arial" pitchFamily="34" charset="0"/>
              </a:rPr>
              <a:t>{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D1D1D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  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template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C4C4"/>
                </a:solidFill>
                <a:effectLst/>
                <a:latin typeface="Arial Unicode MS" pitchFamily="34" charset="-128"/>
                <a:cs typeface="Arial" pitchFamily="34" charset="0"/>
              </a:rPr>
              <a:t>'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C4C4"/>
                </a:solidFill>
                <a:effectLst/>
                <a:latin typeface="Arial Unicode MS" pitchFamily="34" charset="-128"/>
                <a:cs typeface="Arial" pitchFamily="34" charset="0"/>
              </a:rPr>
              <a:t>index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C4C4"/>
                </a:solidFill>
                <a:effectLst/>
                <a:latin typeface="Arial Unicode MS" pitchFamily="34" charset="-128"/>
                <a:cs typeface="Arial" pitchFamily="34" charset="0"/>
              </a:rPr>
              <a:t>'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B060B0"/>
                </a:solidFill>
                <a:effectLst/>
                <a:latin typeface="Arial Unicode MS" pitchFamily="34" charset="-128"/>
                <a:cs typeface="Arial" pitchFamily="34" charset="0"/>
              </a:rPr>
              <a:t>;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D1D1D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B060B0"/>
                </a:solidFill>
                <a:effectLst/>
                <a:latin typeface="Arial Unicode MS" pitchFamily="34" charset="-128"/>
                <a:cs typeface="Arial" pitchFamily="34" charset="0"/>
              </a:rPr>
              <a:t>};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19872" y="764704"/>
            <a:ext cx="22585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bg1"/>
                </a:solidFill>
              </a:rPr>
              <a:t>Роутинг</a:t>
            </a:r>
            <a:endParaRPr lang="ru-RU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2348880"/>
            <a:ext cx="6264696" cy="2880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95736" y="2632844"/>
            <a:ext cx="4915128" cy="2308324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D1D1D1"/>
                </a:solidFill>
                <a:latin typeface="Arial Unicode MS" pitchFamily="34" charset="-128"/>
                <a:cs typeface="Arial" pitchFamily="34" charset="0"/>
              </a:rPr>
              <a:t>prefix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C4C4"/>
                </a:solidFill>
                <a:effectLst/>
                <a:latin typeface="Arial Unicode MS" pitchFamily="34" charset="-128"/>
                <a:cs typeface="Arial" pitchFamily="34" charset="0"/>
              </a:rPr>
              <a:t>'/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C4C4"/>
                </a:solidFill>
                <a:effectLst/>
                <a:latin typeface="Arial Unicode MS" pitchFamily="34" charset="-128"/>
                <a:cs typeface="Arial" pitchFamily="34" charset="0"/>
              </a:rPr>
              <a:t>item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C4C4"/>
                </a:solidFill>
                <a:effectLst/>
                <a:latin typeface="Arial Unicode MS" pitchFamily="34" charset="-128"/>
                <a:cs typeface="Arial" pitchFamily="34" charset="0"/>
              </a:rPr>
              <a:t>‘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B060B0"/>
                </a:solidFill>
                <a:effectLst/>
                <a:latin typeface="Arial Unicode MS" pitchFamily="34" charset="-128"/>
                <a:cs typeface="Arial" pitchFamily="34" charset="0"/>
              </a:rPr>
              <a:t>;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D1D1D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get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C4C4"/>
                </a:solidFill>
                <a:effectLst/>
                <a:latin typeface="Arial Unicode MS" pitchFamily="34" charset="-128"/>
                <a:cs typeface="Arial" pitchFamily="34" charset="0"/>
              </a:rPr>
              <a:t>'/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C4C4"/>
                </a:solidFill>
                <a:effectLst/>
                <a:latin typeface="Arial Unicode MS" pitchFamily="34" charset="-128"/>
                <a:cs typeface="Arial" pitchFamily="34" charset="0"/>
              </a:rPr>
              <a:t>add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C4C4"/>
                </a:solidFill>
                <a:effectLst/>
                <a:latin typeface="Arial Unicode MS" pitchFamily="34" charset="-128"/>
                <a:cs typeface="Arial" pitchFamily="34" charset="0"/>
              </a:rPr>
              <a:t>'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2CD86"/>
                </a:solidFill>
                <a:effectLst/>
                <a:latin typeface="Arial Unicode MS" pitchFamily="34" charset="-128"/>
                <a:cs typeface="Arial" pitchFamily="34" charset="0"/>
              </a:rPr>
              <a:t>=&gt;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E66170"/>
                </a:solidFill>
                <a:effectLst/>
                <a:latin typeface="Arial Unicode MS" pitchFamily="34" charset="-128"/>
                <a:cs typeface="Arial" pitchFamily="34" charset="0"/>
              </a:rPr>
              <a:t>sub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B060B0"/>
                </a:solidFill>
                <a:effectLst/>
                <a:latin typeface="Arial Unicode MS" pitchFamily="34" charset="-128"/>
                <a:cs typeface="Arial" pitchFamily="34" charset="0"/>
              </a:rPr>
              <a:t>{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D1D1D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  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template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C4C4"/>
                </a:solidFill>
                <a:effectLst/>
                <a:latin typeface="Arial Unicode MS" pitchFamily="34" charset="-128"/>
                <a:cs typeface="Arial" pitchFamily="34" charset="0"/>
              </a:rPr>
              <a:t>‘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C4C4"/>
                </a:solidFill>
                <a:effectLst/>
                <a:latin typeface="Arial Unicode MS" pitchFamily="34" charset="-128"/>
                <a:cs typeface="Arial" pitchFamily="34" charset="0"/>
              </a:rPr>
              <a:t>add_item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C4C4"/>
                </a:solidFill>
                <a:effectLst/>
                <a:latin typeface="Arial Unicode MS" pitchFamily="34" charset="-128"/>
                <a:cs typeface="Arial" pitchFamily="34" charset="0"/>
              </a:rPr>
              <a:t>'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B060B0"/>
                </a:solidFill>
                <a:effectLst/>
                <a:latin typeface="Arial Unicode MS" pitchFamily="34" charset="-128"/>
                <a:cs typeface="Arial" pitchFamily="34" charset="0"/>
              </a:rPr>
              <a:t>;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D1D1D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B060B0"/>
                </a:solidFill>
                <a:effectLst/>
                <a:latin typeface="Arial Unicode MS" pitchFamily="34" charset="-128"/>
                <a:cs typeface="Arial" pitchFamily="34" charset="0"/>
              </a:rPr>
              <a:t>};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3728" y="764704"/>
            <a:ext cx="52855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bg1"/>
                </a:solidFill>
              </a:rPr>
              <a:t>Роутинг</a:t>
            </a:r>
            <a:r>
              <a:rPr lang="en-US" sz="4800" b="1" dirty="0" smtClean="0">
                <a:solidFill>
                  <a:schemeClr val="bg1"/>
                </a:solidFill>
              </a:rPr>
              <a:t>: </a:t>
            </a:r>
            <a:r>
              <a:rPr lang="ru-RU" sz="4800" b="1" dirty="0" smtClean="0">
                <a:solidFill>
                  <a:schemeClr val="bg1"/>
                </a:solidFill>
              </a:rPr>
              <a:t>префиксы</a:t>
            </a:r>
            <a:endParaRPr lang="ru-RU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2420888"/>
            <a:ext cx="8568952" cy="3240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11560" y="2582902"/>
            <a:ext cx="7827784" cy="286232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get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C4C4"/>
                </a:solidFill>
                <a:effectLst/>
                <a:latin typeface="Arial Unicode MS" pitchFamily="34" charset="-128"/>
                <a:cs typeface="Arial" pitchFamily="34" charset="0"/>
              </a:rPr>
              <a:t>'/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C4C4"/>
                </a:solidFill>
                <a:effectLst/>
                <a:latin typeface="Arial Unicode MS" pitchFamily="34" charset="-128"/>
                <a:cs typeface="Arial" pitchFamily="34" charset="0"/>
              </a:rPr>
              <a:t>profile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C4C4"/>
                </a:solidFill>
                <a:effectLst/>
                <a:latin typeface="Arial Unicode MS" pitchFamily="34" charset="-128"/>
                <a:cs typeface="Arial" pitchFamily="34" charset="0"/>
              </a:rPr>
              <a:t>/: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C4C4"/>
                </a:solidFill>
                <a:effectLst/>
                <a:latin typeface="Arial Unicode MS" pitchFamily="34" charset="-128"/>
                <a:cs typeface="Arial" pitchFamily="34" charset="0"/>
              </a:rPr>
              <a:t>id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C4C4"/>
                </a:solidFill>
                <a:effectLst/>
                <a:latin typeface="Arial Unicode MS" pitchFamily="34" charset="-128"/>
                <a:cs typeface="Arial" pitchFamily="34" charset="0"/>
              </a:rPr>
              <a:t>'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2CD86"/>
                </a:solidFill>
                <a:effectLst/>
                <a:latin typeface="Arial Unicode MS" pitchFamily="34" charset="-128"/>
                <a:cs typeface="Arial" pitchFamily="34" charset="0"/>
              </a:rPr>
              <a:t>=&gt;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E66170"/>
                </a:solidFill>
                <a:effectLst/>
                <a:latin typeface="Arial Unicode MS" pitchFamily="34" charset="-128"/>
                <a:cs typeface="Arial" pitchFamily="34" charset="0"/>
              </a:rPr>
              <a:t>sub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B060B0"/>
                </a:solidFill>
                <a:effectLst/>
                <a:latin typeface="Arial Unicode MS" pitchFamily="34" charset="-128"/>
                <a:cs typeface="Arial" pitchFamily="34" charset="0"/>
              </a:rPr>
              <a:t>{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>
                <a:solidFill>
                  <a:srgbClr val="D1D1D1"/>
                </a:solidFill>
                <a:latin typeface="Arial Unicode MS" pitchFamily="34" charset="-128"/>
                <a:cs typeface="Arial" pitchFamily="34" charset="0"/>
              </a:rPr>
              <a:t> </a:t>
            </a:r>
            <a:r>
              <a:rPr lang="ru-RU" sz="3600" dirty="0" smtClean="0">
                <a:solidFill>
                  <a:srgbClr val="D1D1D1"/>
                </a:solidFill>
                <a:latin typeface="Arial Unicode MS" pitchFamily="34" charset="-128"/>
                <a:cs typeface="Arial" pitchFamily="34" charset="0"/>
              </a:rPr>
              <a:t> 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E66170"/>
                </a:solidFill>
                <a:effectLst/>
                <a:latin typeface="Arial Unicode MS" pitchFamily="34" charset="-128"/>
                <a:cs typeface="Arial" pitchFamily="34" charset="0"/>
              </a:rPr>
              <a:t>my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$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user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2CD86"/>
                </a:solidFill>
                <a:effectLst/>
                <a:latin typeface="Arial Unicode MS" pitchFamily="34" charset="-128"/>
                <a:cs typeface="Arial" pitchFamily="34" charset="0"/>
              </a:rPr>
              <a:t>=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database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2CD86"/>
                </a:solidFill>
                <a:effectLst/>
                <a:latin typeface="Arial Unicode MS" pitchFamily="34" charset="-128"/>
                <a:cs typeface="Arial" pitchFamily="34" charset="0"/>
              </a:rPr>
              <a:t>-&gt;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quick_select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D1D1D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>
                <a:solidFill>
                  <a:srgbClr val="D1D1D1"/>
                </a:solidFill>
                <a:latin typeface="Arial Unicode MS" pitchFamily="34" charset="-128"/>
                <a:cs typeface="Arial" pitchFamily="34" charset="0"/>
              </a:rPr>
              <a:t> </a:t>
            </a:r>
            <a:r>
              <a:rPr lang="ru-RU" sz="3600" dirty="0" smtClean="0">
                <a:solidFill>
                  <a:srgbClr val="D1D1D1"/>
                </a:solidFill>
                <a:latin typeface="Arial Unicode MS" pitchFamily="34" charset="-128"/>
                <a:cs typeface="Arial" pitchFamily="34" charset="0"/>
              </a:rPr>
              <a:t>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2CD86"/>
                </a:solidFill>
                <a:effectLst/>
                <a:latin typeface="Arial Unicode MS" pitchFamily="34" charset="-128"/>
                <a:cs typeface="Arial" pitchFamily="34" charset="0"/>
              </a:rPr>
              <a:t>(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C4C4"/>
                </a:solidFill>
                <a:effectLst/>
                <a:latin typeface="Arial Unicode MS" pitchFamily="34" charset="-128"/>
                <a:cs typeface="Arial" pitchFamily="34" charset="0"/>
              </a:rPr>
              <a:t>'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C4C4"/>
                </a:solidFill>
                <a:effectLst/>
                <a:latin typeface="Arial Unicode MS" pitchFamily="34" charset="-128"/>
                <a:cs typeface="Arial" pitchFamily="34" charset="0"/>
              </a:rPr>
              <a:t>Users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C4C4"/>
                </a:solidFill>
                <a:effectLst/>
                <a:latin typeface="Arial Unicode MS" pitchFamily="34" charset="-128"/>
                <a:cs typeface="Arial" pitchFamily="34" charset="0"/>
              </a:rPr>
              <a:t>'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2CD86"/>
                </a:solidFill>
                <a:effectLst/>
                <a:latin typeface="Arial Unicode MS" pitchFamily="34" charset="-128"/>
                <a:cs typeface="Arial" pitchFamily="34" charset="0"/>
              </a:rPr>
              <a:t>,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B060B0"/>
                </a:solidFill>
                <a:effectLst/>
                <a:latin typeface="Arial Unicode MS" pitchFamily="34" charset="-128"/>
                <a:cs typeface="Arial" pitchFamily="34" charset="0"/>
              </a:rPr>
              <a:t>{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id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2CD86"/>
                </a:solidFill>
                <a:effectLst/>
                <a:latin typeface="Arial Unicode MS" pitchFamily="34" charset="-128"/>
                <a:cs typeface="Arial" pitchFamily="34" charset="0"/>
              </a:rPr>
              <a:t>=&gt;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$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params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2CD86"/>
                </a:solidFill>
                <a:effectLst/>
                <a:latin typeface="Arial Unicode MS" pitchFamily="34" charset="-128"/>
                <a:cs typeface="Arial" pitchFamily="34" charset="0"/>
              </a:rPr>
              <a:t>-&gt;{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id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2CD86"/>
                </a:solidFill>
                <a:effectLst/>
                <a:latin typeface="Arial Unicode MS" pitchFamily="34" charset="-128"/>
                <a:cs typeface="Arial" pitchFamily="34" charset="0"/>
              </a:rPr>
              <a:t>}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B060B0"/>
                </a:solidFill>
                <a:effectLst/>
                <a:latin typeface="Arial Unicode MS" pitchFamily="34" charset="-128"/>
                <a:cs typeface="Arial" pitchFamily="34" charset="0"/>
              </a:rPr>
              <a:t>}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2CD86"/>
                </a:solidFill>
                <a:effectLst/>
                <a:latin typeface="Arial Unicode MS" pitchFamily="34" charset="-128"/>
                <a:cs typeface="Arial" pitchFamily="34" charset="0"/>
              </a:rPr>
              <a:t>)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B060B0"/>
                </a:solidFill>
                <a:effectLst/>
                <a:latin typeface="Arial Unicode MS" pitchFamily="34" charset="-128"/>
                <a:cs typeface="Arial" pitchFamily="34" charset="0"/>
              </a:rPr>
              <a:t>;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>
                <a:solidFill>
                  <a:srgbClr val="D1D1D1"/>
                </a:solidFill>
                <a:latin typeface="Arial Unicode MS" pitchFamily="34" charset="-128"/>
                <a:cs typeface="Arial" pitchFamily="34" charset="0"/>
              </a:rPr>
              <a:t> </a:t>
            </a:r>
            <a:r>
              <a:rPr lang="ru-RU" sz="3600" dirty="0" smtClean="0">
                <a:solidFill>
                  <a:srgbClr val="D1D1D1"/>
                </a:solidFill>
                <a:latin typeface="Arial Unicode MS" pitchFamily="34" charset="-128"/>
                <a:cs typeface="Arial" pitchFamily="34" charset="0"/>
              </a:rPr>
              <a:t>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2CD86"/>
                </a:solidFill>
                <a:effectLst/>
                <a:latin typeface="Arial Unicode MS" pitchFamily="34" charset="-128"/>
                <a:cs typeface="Arial" pitchFamily="34" charset="0"/>
              </a:rPr>
              <a:t>...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D1D1D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B060B0"/>
                </a:solidFill>
                <a:effectLst/>
                <a:latin typeface="Arial Unicode MS" pitchFamily="34" charset="-128"/>
                <a:cs typeface="Arial" pitchFamily="34" charset="0"/>
              </a:rPr>
              <a:t>};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76481" y="764704"/>
            <a:ext cx="59478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Взаимодействие с БД</a:t>
            </a:r>
            <a:endParaRPr lang="ru-RU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542252"/>
            <a:ext cx="38164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smtClean="0">
                <a:solidFill>
                  <a:schemeClr val="bg1"/>
                </a:solidFill>
              </a:rPr>
              <a:t>Template </a:t>
            </a:r>
            <a:r>
              <a:rPr lang="de-DE" sz="3200" dirty="0" err="1" smtClean="0">
                <a:solidFill>
                  <a:schemeClr val="bg1"/>
                </a:solidFill>
              </a:rPr>
              <a:t>Toolkit</a:t>
            </a:r>
            <a:endParaRPr lang="de-DE" sz="3200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smtClean="0">
                <a:solidFill>
                  <a:schemeClr val="bg1"/>
                </a:solidFill>
              </a:rPr>
              <a:t>Template::Flute</a:t>
            </a:r>
          </a:p>
          <a:p>
            <a:pPr lvl="1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smtClean="0">
                <a:solidFill>
                  <a:schemeClr val="bg1"/>
                </a:solidFill>
              </a:rPr>
              <a:t>HTML::Template</a:t>
            </a:r>
          </a:p>
          <a:p>
            <a:pPr lvl="1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smtClean="0">
                <a:solidFill>
                  <a:schemeClr val="bg1"/>
                </a:solidFill>
              </a:rPr>
              <a:t>Template::</a:t>
            </a:r>
            <a:r>
              <a:rPr lang="de-DE" sz="3200" dirty="0" err="1" smtClean="0">
                <a:solidFill>
                  <a:schemeClr val="bg1"/>
                </a:solidFill>
              </a:rPr>
              <a:t>Tiny</a:t>
            </a:r>
            <a:endParaRPr lang="de-DE" sz="3200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smtClean="0">
                <a:solidFill>
                  <a:schemeClr val="bg1"/>
                </a:solidFill>
              </a:rPr>
              <a:t>Mason</a:t>
            </a:r>
          </a:p>
          <a:p>
            <a:pPr lvl="1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smtClean="0">
                <a:solidFill>
                  <a:schemeClr val="bg1"/>
                </a:solidFill>
              </a:rPr>
              <a:t>Template::</a:t>
            </a:r>
            <a:r>
              <a:rPr lang="de-DE" sz="3200" dirty="0" err="1" smtClean="0">
                <a:solidFill>
                  <a:schemeClr val="bg1"/>
                </a:solidFill>
              </a:rPr>
              <a:t>Alloy</a:t>
            </a:r>
            <a:endParaRPr lang="de-DE" sz="3200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37720" y="2542252"/>
            <a:ext cx="39066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smtClean="0">
                <a:solidFill>
                  <a:schemeClr val="bg1"/>
                </a:solidFill>
              </a:rPr>
              <a:t>HTML::CTPP2</a:t>
            </a:r>
          </a:p>
          <a:p>
            <a:pPr lvl="1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Tenjin</a:t>
            </a:r>
            <a:endParaRPr lang="de-DE" sz="3200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smtClean="0">
                <a:solidFill>
                  <a:schemeClr val="bg1"/>
                </a:solidFill>
              </a:rPr>
              <a:t>Text::</a:t>
            </a:r>
            <a:r>
              <a:rPr lang="de-DE" sz="3200" dirty="0" err="1" smtClean="0">
                <a:solidFill>
                  <a:schemeClr val="bg1"/>
                </a:solidFill>
              </a:rPr>
              <a:t>Haml</a:t>
            </a:r>
            <a:endParaRPr lang="de-DE" sz="3200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smtClean="0">
                <a:solidFill>
                  <a:schemeClr val="bg1"/>
                </a:solidFill>
              </a:rPr>
              <a:t>Text::</a:t>
            </a:r>
            <a:r>
              <a:rPr lang="de-DE" sz="3200" dirty="0" err="1" smtClean="0">
                <a:solidFill>
                  <a:schemeClr val="bg1"/>
                </a:solidFill>
              </a:rPr>
              <a:t>Caml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endParaRPr lang="de-DE" sz="3200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err="1" smtClean="0">
                <a:solidFill>
                  <a:schemeClr val="bg1"/>
                </a:solidFill>
              </a:rPr>
              <a:t>Mojo</a:t>
            </a:r>
            <a:r>
              <a:rPr lang="de-DE" sz="3200" dirty="0" smtClean="0">
                <a:solidFill>
                  <a:schemeClr val="bg1"/>
                </a:solidFill>
              </a:rPr>
              <a:t>::Template</a:t>
            </a:r>
          </a:p>
          <a:p>
            <a:pPr lvl="1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smtClean="0">
                <a:solidFill>
                  <a:schemeClr val="bg1"/>
                </a:solidFill>
              </a:rPr>
              <a:t>Template::</a:t>
            </a:r>
            <a:r>
              <a:rPr lang="de-DE" sz="3200" dirty="0" err="1" smtClean="0">
                <a:solidFill>
                  <a:schemeClr val="bg1"/>
                </a:solidFill>
              </a:rPr>
              <a:t>Declare</a:t>
            </a:r>
            <a:endParaRPr lang="de-DE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6261" y="764704"/>
            <a:ext cx="4587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chemeClr val="bg1"/>
                </a:solidFill>
              </a:rPr>
              <a:t>Шаблонизаторы</a:t>
            </a:r>
            <a:endParaRPr lang="ru-RU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201</Words>
  <Application>Microsoft Office PowerPoint</Application>
  <PresentationFormat>Экран (4:3)</PresentationFormat>
  <Paragraphs>63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T-SYSTEMS CIS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Michael Matveev</dc:creator>
  <cp:lastModifiedBy>Michael Matveev</cp:lastModifiedBy>
  <cp:revision>15</cp:revision>
  <dcterms:created xsi:type="dcterms:W3CDTF">2012-12-21T10:41:46Z</dcterms:created>
  <dcterms:modified xsi:type="dcterms:W3CDTF">2012-12-21T12:32:57Z</dcterms:modified>
</cp:coreProperties>
</file>